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4" r:id="rId8"/>
    <p:sldId id="277" r:id="rId9"/>
    <p:sldId id="265" r:id="rId10"/>
    <p:sldId id="267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22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4EC8-6B47-4933-90D3-0F00FA29ADEA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0D72EEA-48ED-4DBB-A71E-B97105F57D9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157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87AB-F2AE-453A-9CE5-2747B0E79D1A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2E18-3C05-4FF7-A4D9-A4F3172ACD2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504969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B50E-E2F5-4260-8A77-FCAD3B580C10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35FB0-72C2-4824-B716-245C6AF9243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76827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7A27-7BD7-431E-9EAD-ECB53A33498A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4DD9A-07B6-4C48-8630-88361BB8990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15847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3707-8C57-4C7B-872D-F424FD8B5D7D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0D1BCAA-F63E-4072-9B0F-548BC8F9B8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339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8E19-BA65-415D-A12D-E0E517D6C31D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E1320-54F9-4BFC-8C93-264C64E7E6A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6888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0259-2C98-4B11-80C4-D9DC97AC00A3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BA4D-F172-4742-BB6E-8068227ADC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61027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5731-7997-4A90-A1BA-670792A37EE4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EAE2B-D0B1-4221-804D-191A5CD692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05640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F0BE-50D8-4859-9532-2996797512BD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A203B-58EF-47C3-9E17-AFCFB187400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870959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E282-6290-4DB6-8EA2-44B9A025D7C7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D8A78-4E18-4C15-B998-6C657832D0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0579733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C37B-E8F5-40B7-95DB-8B206387C736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3BFE9D56-6D5A-4276-AFF5-0210E6ACBBA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0414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5125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055F6-CC6D-4C0E-9B3D-C35E79188675}" type="datetimeFigureOut">
              <a:rPr lang="nl-NL"/>
              <a:pPr>
                <a:defRPr/>
              </a:pPr>
              <a:t>27-2-2019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1C71B62-28D7-44C5-B0FA-135B3E6F5625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5129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1" r:id="rId2"/>
    <p:sldLayoutId id="2147483860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61" r:id="rId9"/>
    <p:sldLayoutId id="2147483857" r:id="rId10"/>
    <p:sldLayoutId id="2147483858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hyperlink" Target="https://www.lkruise.nl/natuurkunde/Animaties/Spiegels_en_Lenzen/lens-reeel-beeld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hyperlink" Target="https://www.lkruise.nl/natuurkunde/Animaties/Spiegels_en_Lenzen/lens-virtueel-beel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hyperlink" Target="https://www.lkruise.nl/natuurkunde/Animaties/Spiegels_en_Lenzen/spiegelen_normaal3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hyperlink" Target="https://www.lkruise.nl/natuurkunde/Animaties/Spiegels_en_Lenzen/spiegelen_beeld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nl-NL" dirty="0"/>
              <a:t>Optica</a:t>
            </a:r>
          </a:p>
        </p:txBody>
      </p:sp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6"/>
            <a:ext cx="7854950" cy="2271713"/>
          </a:xfrm>
        </p:spPr>
        <p:txBody>
          <a:bodyPr/>
          <a:lstStyle/>
          <a:p>
            <a:pPr marR="0" algn="l"/>
            <a:endParaRPr lang="nl-NL" altLang="nl-NL" dirty="0"/>
          </a:p>
          <a:p>
            <a:pPr marR="0" algn="l"/>
            <a:endParaRPr lang="nl-NL" altLang="nl-NL" dirty="0"/>
          </a:p>
          <a:p>
            <a:pPr marR="0" algn="l"/>
            <a:r>
              <a:rPr lang="nl-NL" altLang="nl-NL" dirty="0"/>
              <a:t>extra hoofdstuk</a:t>
            </a:r>
          </a:p>
          <a:p>
            <a:pPr marR="0"/>
            <a:endParaRPr lang="nl-NL" altLang="nl-NL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Voorwerp, beeld en brandpunt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6192687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Een evenwijdig bundel komt in het brandpunt (focus F) samen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De afstand van het midden van de lens tot het brandpunt heet brandpuntsafstand </a:t>
            </a:r>
            <a:r>
              <a:rPr lang="nl-NL" sz="2400" i="1" dirty="0">
                <a:solidFill>
                  <a:schemeClr val="accent1">
                    <a:lumMod val="50000"/>
                  </a:schemeClr>
                </a:solidFill>
              </a:rPr>
              <a:t>f.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Afstand van voorwerp naar lens heet voorwerpsafstand </a:t>
            </a:r>
            <a:r>
              <a:rPr lang="nl-NL" sz="2400" i="1" dirty="0">
                <a:solidFill>
                  <a:schemeClr val="accent1">
                    <a:lumMod val="50000"/>
                  </a:schemeClr>
                </a:solidFill>
              </a:rPr>
              <a:t>v.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</a:rPr>
              <a:t>Afstand van beeld naar lens heet beeldsafstand </a:t>
            </a:r>
            <a:r>
              <a:rPr lang="nl-NL" sz="2400" i="1" dirty="0">
                <a:solidFill>
                  <a:schemeClr val="accent1">
                    <a:lumMod val="50000"/>
                  </a:schemeClr>
                </a:solidFill>
              </a:rPr>
              <a:t>b.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4" name="Afbeelding 5" descr="Afbeeld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77" y="4365104"/>
            <a:ext cx="43195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6" descr="brandpu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074070"/>
            <a:ext cx="33893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Holle lenzen</a:t>
            </a:r>
          </a:p>
        </p:txBody>
      </p:sp>
      <p:sp>
        <p:nvSpPr>
          <p:cNvPr id="16387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16388" name="Afbeelding 5" descr="holle en bolle lenz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1453082" y="2039555"/>
            <a:ext cx="2676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7" descr="lens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9"/>
          <a:stretch>
            <a:fillRect/>
          </a:stretch>
        </p:blipFill>
        <p:spPr bwMode="auto">
          <a:xfrm>
            <a:off x="5303912" y="1585993"/>
            <a:ext cx="307181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beeld door holle le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699" y="3713766"/>
            <a:ext cx="2430462" cy="18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1335089" y="5895635"/>
            <a:ext cx="32146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Verkleind, rechtop, virtueel</a:t>
            </a:r>
          </a:p>
        </p:txBody>
      </p:sp>
      <p:pic>
        <p:nvPicPr>
          <p:cNvPr id="16392" name="Afbeelding 10" descr="doorsnede 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684669"/>
            <a:ext cx="42259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551938" y="6095071"/>
            <a:ext cx="42148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Holle en bolle lenzen in spiegelreflex camera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hlinkClick r:id="rId4"/>
              </a:rPr>
              <a:t>Beeldconstructie bij bolle lens</a:t>
            </a:r>
            <a:endParaRPr lang="nl-NL" altLang="nl-NL" dirty="0"/>
          </a:p>
        </p:txBody>
      </p:sp>
      <p:sp>
        <p:nvSpPr>
          <p:cNvPr id="307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3" r:id="rId2" imgW="8352000" imgH="4465800"/>
        </mc:Choice>
        <mc:Fallback>
          <p:control r:id="rId2" imgW="8352000" imgH="4465800">
            <p:pic>
              <p:nvPicPr>
                <p:cNvPr id="307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59496" y="1946278"/>
                  <a:ext cx="8351837" cy="44656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…. </a:t>
            </a:r>
            <a:r>
              <a:rPr lang="nl-NL" dirty="0">
                <a:hlinkClick r:id="rId4"/>
              </a:rPr>
              <a:t>en bij virtueel beeld</a:t>
            </a:r>
            <a:endParaRPr lang="nl-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r:id="rId2" imgW="7848720" imgH="4465800"/>
        </mc:Choice>
        <mc:Fallback>
          <p:control r:id="rId2" imgW="7848720" imgH="4465800">
            <p:pic>
              <p:nvPicPr>
                <p:cNvPr id="409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47528" y="2204864"/>
                  <a:ext cx="7848600" cy="44656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Lenssterkte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Sterkte S in dioptrie (dpt)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 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bolle lens heeft positieve </a:t>
            </a:r>
            <a:r>
              <a:rPr lang="nl-NL" altLang="nl-NL" i="1"/>
              <a:t>f</a:t>
            </a:r>
          </a:p>
          <a:p>
            <a:pPr eaLnBrk="1" hangingPunct="1"/>
            <a:r>
              <a:rPr lang="nl-NL" altLang="nl-NL"/>
              <a:t>holle lens heeft negatieve </a:t>
            </a:r>
            <a:r>
              <a:rPr lang="nl-NL" altLang="nl-NL" i="1"/>
              <a:t>f</a:t>
            </a:r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17412" name="Afbeelding 3" descr="brandpu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2143126"/>
            <a:ext cx="33893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2452688" y="2786063"/>
          <a:ext cx="1231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Vergelijking" r:id="rId4" imgW="1231900" imgH="787400" progId="Equation.3">
                  <p:embed/>
                </p:oleObj>
              </mc:Choice>
              <mc:Fallback>
                <p:oleObj name="Vergelijking" r:id="rId4" imgW="1231900" imgH="787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786063"/>
                        <a:ext cx="12319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Lenzenwet</a:t>
            </a:r>
          </a:p>
        </p:txBody>
      </p:sp>
      <p:sp>
        <p:nvSpPr>
          <p:cNvPr id="184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 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virtueel beeld </a:t>
            </a:r>
            <a:r>
              <a:rPr lang="nl-NL" altLang="nl-NL">
                <a:sym typeface="Symbol" panose="05050102010706020507" pitchFamily="18" charset="2"/>
              </a:rPr>
              <a:t> negatieve </a:t>
            </a:r>
            <a:r>
              <a:rPr lang="nl-NL" altLang="nl-NL" i="1">
                <a:sym typeface="Symbol" panose="05050102010706020507" pitchFamily="18" charset="2"/>
              </a:rPr>
              <a:t>b</a:t>
            </a:r>
            <a:endParaRPr lang="nl-NL" altLang="nl-NL" i="1"/>
          </a:p>
        </p:txBody>
      </p:sp>
      <p:pic>
        <p:nvPicPr>
          <p:cNvPr id="18436" name="Afbeelding 3" descr="Afbeeldin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14563"/>
            <a:ext cx="43195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2524125" y="2286000"/>
          <a:ext cx="119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Vergelijking" r:id="rId4" imgW="1193800" imgH="787400" progId="Equation.3">
                  <p:embed/>
                </p:oleObj>
              </mc:Choice>
              <mc:Fallback>
                <p:oleObj name="Vergelijking" r:id="rId4" imgW="1193800" imgH="78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286000"/>
                        <a:ext cx="119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Speciale gevallen</a:t>
            </a:r>
          </a:p>
        </p:txBody>
      </p:sp>
      <p:sp>
        <p:nvSpPr>
          <p:cNvPr id="194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err="1"/>
              <a:t>b.v</a:t>
            </a:r>
            <a:r>
              <a:rPr lang="nl-NL" altLang="nl-NL" dirty="0"/>
              <a:t> foto maken van toren in de verte, vuur maken met een vergrootglas, …</a:t>
            </a:r>
          </a:p>
          <a:p>
            <a:pPr eaLnBrk="1" hangingPunct="1"/>
            <a:r>
              <a:rPr lang="nl-NL" altLang="nl-NL" i="1" dirty="0"/>
              <a:t>v &gt;&gt; f   (100x groter)   </a:t>
            </a:r>
            <a:r>
              <a:rPr lang="nl-NL" altLang="nl-NL" dirty="0">
                <a:sym typeface="Symbol" panose="05050102010706020507" pitchFamily="18" charset="2"/>
              </a:rPr>
              <a:t></a:t>
            </a:r>
            <a:r>
              <a:rPr lang="nl-NL" altLang="nl-NL" i="1" dirty="0">
                <a:sym typeface="Symbol" panose="05050102010706020507" pitchFamily="18" charset="2"/>
              </a:rPr>
              <a:t>   b </a:t>
            </a:r>
            <a:r>
              <a:rPr lang="nl-NL" altLang="nl-NL" dirty="0">
                <a:sym typeface="Symbol" panose="05050102010706020507" pitchFamily="18" charset="2"/>
              </a:rPr>
              <a:t></a:t>
            </a:r>
            <a:r>
              <a:rPr lang="nl-NL" altLang="nl-NL" i="1" dirty="0">
                <a:sym typeface="Symbol" panose="05050102010706020507" pitchFamily="18" charset="2"/>
              </a:rPr>
              <a:t> f</a:t>
            </a:r>
          </a:p>
          <a:p>
            <a:pPr eaLnBrk="1" hangingPunct="1"/>
            <a:r>
              <a:rPr lang="nl-NL" altLang="nl-NL" dirty="0">
                <a:sym typeface="Symbol" panose="05050102010706020507" pitchFamily="18" charset="2"/>
              </a:rPr>
              <a:t> het beeld staat in het brandpunt</a:t>
            </a:r>
          </a:p>
          <a:p>
            <a:pPr eaLnBrk="1" hangingPunct="1"/>
            <a:endParaRPr lang="nl-NL" altLang="nl-NL" dirty="0">
              <a:sym typeface="Symbol" panose="05050102010706020507" pitchFamily="18" charset="2"/>
            </a:endParaRPr>
          </a:p>
          <a:p>
            <a:pPr eaLnBrk="1" hangingPunct="1"/>
            <a:r>
              <a:rPr lang="nl-NL" altLang="nl-NL" dirty="0">
                <a:sym typeface="Symbol" panose="05050102010706020507" pitchFamily="18" charset="2"/>
              </a:rPr>
              <a:t>maken van een evenwijdige bundel (vuurtoren)</a:t>
            </a:r>
          </a:p>
          <a:p>
            <a:pPr eaLnBrk="1" hangingPunct="1"/>
            <a:r>
              <a:rPr lang="nl-NL" altLang="nl-NL" i="1" dirty="0">
                <a:sym typeface="Symbol" panose="05050102010706020507" pitchFamily="18" charset="2"/>
              </a:rPr>
              <a:t>b &gt;&gt; f      </a:t>
            </a:r>
            <a:r>
              <a:rPr lang="nl-NL" altLang="nl-NL" dirty="0">
                <a:sym typeface="Symbol" panose="05050102010706020507" pitchFamily="18" charset="2"/>
              </a:rPr>
              <a:t></a:t>
            </a:r>
            <a:r>
              <a:rPr lang="nl-NL" altLang="nl-NL" i="1" dirty="0">
                <a:sym typeface="Symbol" panose="05050102010706020507" pitchFamily="18" charset="2"/>
              </a:rPr>
              <a:t>   v </a:t>
            </a:r>
            <a:r>
              <a:rPr lang="nl-NL" altLang="nl-NL" dirty="0">
                <a:sym typeface="Symbol" panose="05050102010706020507" pitchFamily="18" charset="2"/>
              </a:rPr>
              <a:t></a:t>
            </a:r>
            <a:r>
              <a:rPr lang="nl-NL" altLang="nl-NL" i="1" dirty="0">
                <a:sym typeface="Symbol" panose="05050102010706020507" pitchFamily="18" charset="2"/>
              </a:rPr>
              <a:t> f</a:t>
            </a:r>
          </a:p>
          <a:p>
            <a:pPr eaLnBrk="1" hangingPunct="1"/>
            <a:r>
              <a:rPr lang="nl-NL" altLang="nl-NL" dirty="0">
                <a:sym typeface="Symbol" panose="05050102010706020507" pitchFamily="18" charset="2"/>
              </a:rPr>
              <a:t>het voorwerp staat in het brandpunt</a:t>
            </a:r>
            <a:endParaRPr lang="nl-NL" altLang="nl-NL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Vergroting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nl-NL" altLang="nl-NL" dirty="0"/>
                  <a:t>vergroting </a:t>
                </a:r>
                <a:r>
                  <a:rPr lang="nl-NL" altLang="nl-NL" i="1" dirty="0"/>
                  <a:t>N</a:t>
                </a:r>
              </a:p>
              <a:p>
                <a:pPr eaLnBrk="1" hangingPunct="1"/>
                <a:r>
                  <a:rPr lang="nl-NL" altLang="nl-NL" i="1" dirty="0"/>
                  <a:t>N </a:t>
                </a:r>
                <a:r>
                  <a:rPr lang="nl-NL" altLang="nl-NL" dirty="0"/>
                  <a:t>altijd positief</a:t>
                </a:r>
                <a:endParaRPr lang="nl-NL" altLang="nl-NL" i="1" dirty="0"/>
              </a:p>
              <a:p>
                <a:pPr marL="0" indent="0" eaLnBrk="1" hangingPunct="1">
                  <a:buNone/>
                </a:pPr>
                <a:endParaRPr lang="nl-NL" altLang="nl-NL" i="1" dirty="0"/>
              </a:p>
              <a:p>
                <a:pPr marL="0" indent="0" algn="ctr" eaLnBrk="1" hangingPunct="1">
                  <a:buNone/>
                </a:pPr>
                <a:endParaRPr lang="nl-NL" altLang="nl-NL" i="1" dirty="0"/>
              </a:p>
              <a:p>
                <a:pPr marL="536575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grootte</m:t>
                          </m:r>
                          <m: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beeld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𝐵𝐵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grootte</m:t>
                          </m:r>
                          <m: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voorwerp</m:t>
                          </m:r>
                          <m:r>
                            <a:rPr lang="nl-NL" altLang="nl-NL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𝐿𝐿</m:t>
                          </m:r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altLang="nl-NL" i="1" dirty="0"/>
              </a:p>
              <a:p>
                <a:pPr eaLnBrk="1" hangingPunct="1"/>
                <a:endParaRPr lang="nl-NL" altLang="nl-NL" i="1" dirty="0"/>
              </a:p>
              <a:p>
                <a:pPr marL="536575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nl-NL" alt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nl-NL" alt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alt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nl-NL" altLang="nl-NL" b="0" i="1" dirty="0"/>
              </a:p>
              <a:p>
                <a:pPr marL="0" indent="0" eaLnBrk="1" hangingPunct="1">
                  <a:buNone/>
                </a:pPr>
                <a:r>
                  <a:rPr lang="nl-NL" altLang="nl-NL" i="1" dirty="0"/>
                  <a:t> </a:t>
                </a:r>
                <a:endParaRPr lang="nl-NL" altLang="nl-NL" dirty="0"/>
              </a:p>
            </p:txBody>
          </p:sp>
        </mc:Choice>
        <mc:Fallback xmlns="">
          <p:sp>
            <p:nvSpPr>
              <p:cNvPr id="2048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4" name="Afbeelding 4" descr="vergro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84784"/>
            <a:ext cx="44291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A88F1-EBCF-4153-82BD-EB6EDC7A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F82750-E61A-4632-A0B4-58206CCF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(2 lessen):</a:t>
            </a:r>
          </a:p>
          <a:p>
            <a:endParaRPr lang="nl-NL" dirty="0"/>
          </a:p>
          <a:p>
            <a:r>
              <a:rPr lang="nl-NL" dirty="0"/>
              <a:t>14 t/m 21, 24, 25;  of</a:t>
            </a:r>
          </a:p>
          <a:p>
            <a:r>
              <a:rPr lang="nl-NL" i="1" dirty="0"/>
              <a:t>14, 18-20, 22, 24 t/m 26 </a:t>
            </a:r>
            <a:r>
              <a:rPr lang="nl-NL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9407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Vlakke spiegels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2286000"/>
            <a:ext cx="8229600" cy="4038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Gespiegelde lichtstraal tekenen met behulp van: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normaal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beeldpunt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pPr eaLnBrk="1" hangingPunct="1"/>
            <a:r>
              <a:rPr lang="nl-NL" altLang="nl-NL" dirty="0"/>
              <a:t>Spiegelen met een normaal</a:t>
            </a:r>
          </a:p>
        </p:txBody>
      </p:sp>
      <p:sp>
        <p:nvSpPr>
          <p:cNvPr id="102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dirty="0"/>
              <a:t>Animatie: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dirty="0">
                <a:hlinkClick r:id="rId4"/>
              </a:rPr>
              <a:t>Spiegelen met behulp van de normaal</a:t>
            </a:r>
            <a:endParaRPr lang="nl-NL" altLang="nl-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r:id="rId2" imgW="8207280" imgH="4392720"/>
        </mc:Choice>
        <mc:Fallback>
          <p:control r:id="rId2" imgW="8207280" imgH="439272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600056" y="2060848"/>
                  <a:ext cx="5111801" cy="3456384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pPr eaLnBrk="1" hangingPunct="1"/>
            <a:r>
              <a:rPr lang="nl-NL" altLang="nl-NL" dirty="0"/>
              <a:t>Spiegelen </a:t>
            </a:r>
            <a:r>
              <a:rPr lang="nl-NL" altLang="nl-NL" dirty="0" err="1"/>
              <a:t>m.b.v</a:t>
            </a:r>
            <a:r>
              <a:rPr lang="nl-NL" altLang="nl-NL" dirty="0"/>
              <a:t> beeldpunt</a:t>
            </a:r>
          </a:p>
        </p:txBody>
      </p:sp>
      <p:sp>
        <p:nvSpPr>
          <p:cNvPr id="205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dirty="0"/>
              <a:t>Animatie: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nl-NL" altLang="nl-NL" dirty="0">
                <a:hlinkClick r:id="rId4"/>
              </a:rPr>
              <a:t>Spiegelen met beeldpunt</a:t>
            </a:r>
            <a:endParaRPr lang="nl-NL" altLang="nl-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r:id="rId2" imgW="8207280" imgH="4392720"/>
        </mc:Choice>
        <mc:Fallback>
          <p:control r:id="rId2" imgW="8207280" imgH="439272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1585" y="2940820"/>
                  <a:ext cx="5759873" cy="3383781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Bolle spiegels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Altijd verkleind; altijd rechtop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NL" dirty="0"/>
          </a:p>
        </p:txBody>
      </p:sp>
      <p:pic>
        <p:nvPicPr>
          <p:cNvPr id="4" name="Afbeelding 3" descr="bolle spiege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00314"/>
            <a:ext cx="3079750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 descr="bolle spieg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2500314"/>
            <a:ext cx="3357562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Holle spiegels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Soms verkleind, soms vergroot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Soms rechtop, soms op de kop</a:t>
            </a:r>
          </a:p>
        </p:txBody>
      </p:sp>
      <p:pic>
        <p:nvPicPr>
          <p:cNvPr id="4" name="Afbeelding 3" descr="holle spiege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1" y="2071688"/>
            <a:ext cx="28035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 descr="holle spiegel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8" y="1071563"/>
            <a:ext cx="2786062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 descr="holle spieg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438" y="3714750"/>
            <a:ext cx="2786062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Beeldkenmerken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 beeld: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Is vergroot of verkleind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Staat rechtop of op de kop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Is reëel  (echt) of virtueel (nep)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 reëel beeld staat altijd op de kop; virtueel rechtop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Een reëel beeld kun je projecteren op een scherm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Om een virtueel beeld te zien moet je in de spiegel of lens zelf kijken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A88F1-EBCF-4153-82BD-EB6EDC7A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F82750-E61A-4632-A0B4-58206CCF7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opdrachten:</a:t>
            </a:r>
          </a:p>
          <a:p>
            <a:r>
              <a:rPr lang="nl-NL" dirty="0"/>
              <a:t> 4 t/m 10; </a:t>
            </a:r>
            <a:r>
              <a:rPr lang="nl-NL" i="1" dirty="0"/>
              <a:t>8 t/m 12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5650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Bolle lenzen</a:t>
            </a:r>
          </a:p>
        </p:txBody>
      </p:sp>
      <p:pic>
        <p:nvPicPr>
          <p:cNvPr id="14339" name="Tijdelijke aanduiding voor inhoud 3" descr="holle en bolle lenze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" b="49475"/>
          <a:stretch>
            <a:fillRect/>
          </a:stretch>
        </p:blipFill>
        <p:spPr>
          <a:xfrm>
            <a:off x="6061075" y="1214439"/>
            <a:ext cx="3087688" cy="1571625"/>
          </a:xfrm>
        </p:spPr>
      </p:pic>
      <p:pic>
        <p:nvPicPr>
          <p:cNvPr id="5" name="Afbeelding 4" descr="overheadproj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6" y="2000250"/>
            <a:ext cx="2562225" cy="188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 descr="oogdoorsne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3" y="4143376"/>
            <a:ext cx="3143250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vergrootgl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1" y="2857500"/>
            <a:ext cx="2905125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>
            <a:off x="1738313" y="5072063"/>
            <a:ext cx="171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Verkleind, omgekeerd, reëel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81563" y="2500313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Vergroot, omgekeerd,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reëel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881939" y="5214938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Vergroot, rechtop, virtueel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355</Words>
  <Application>Microsoft Office PowerPoint</Application>
  <PresentationFormat>Breedbeeld</PresentationFormat>
  <Paragraphs>100</Paragraphs>
  <Slides>18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Constantia</vt:lpstr>
      <vt:lpstr>Wingdings</vt:lpstr>
      <vt:lpstr>Wingdings 2</vt:lpstr>
      <vt:lpstr>Stroom</vt:lpstr>
      <vt:lpstr>Vergelijking</vt:lpstr>
      <vt:lpstr>Optica</vt:lpstr>
      <vt:lpstr>Vlakke spiegels</vt:lpstr>
      <vt:lpstr>Spiegelen met een normaal</vt:lpstr>
      <vt:lpstr>Spiegelen m.b.v beeldpunt</vt:lpstr>
      <vt:lpstr>Bolle spiegels</vt:lpstr>
      <vt:lpstr>Holle spiegels</vt:lpstr>
      <vt:lpstr>Beeldkenmerken</vt:lpstr>
      <vt:lpstr>Huiswerk</vt:lpstr>
      <vt:lpstr>Bolle lenzen</vt:lpstr>
      <vt:lpstr>Voorwerp, beeld en brandpunt</vt:lpstr>
      <vt:lpstr>Holle lenzen</vt:lpstr>
      <vt:lpstr>Beeldconstructie bij bolle lens</vt:lpstr>
      <vt:lpstr>…. en bij virtueel beeld</vt:lpstr>
      <vt:lpstr>Lenssterkte</vt:lpstr>
      <vt:lpstr>Lenzenwet</vt:lpstr>
      <vt:lpstr>Speciale gevallen</vt:lpstr>
      <vt:lpstr>Vergroting</vt:lpstr>
      <vt:lpstr>Huiswerk</vt:lpstr>
    </vt:vector>
  </TitlesOfParts>
  <Company>DNC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Spiegels en Lenzen</dc:title>
  <dc:creator>Gebruiker</dc:creator>
  <cp:lastModifiedBy>Kruise, L.</cp:lastModifiedBy>
  <cp:revision>59</cp:revision>
  <dcterms:created xsi:type="dcterms:W3CDTF">2009-02-01T10:04:26Z</dcterms:created>
  <dcterms:modified xsi:type="dcterms:W3CDTF">2019-02-27T10:40:05Z</dcterms:modified>
</cp:coreProperties>
</file>